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1"/>
  </p:notesMasterIdLst>
  <p:handoutMasterIdLst>
    <p:handoutMasterId r:id="rId22"/>
  </p:handoutMasterIdLst>
  <p:sldIdLst>
    <p:sldId id="647" r:id="rId8"/>
    <p:sldId id="569" r:id="rId9"/>
    <p:sldId id="659" r:id="rId10"/>
    <p:sldId id="660" r:id="rId11"/>
    <p:sldId id="578" r:id="rId12"/>
    <p:sldId id="511" r:id="rId13"/>
    <p:sldId id="510" r:id="rId14"/>
    <p:sldId id="581" r:id="rId15"/>
    <p:sldId id="656" r:id="rId16"/>
    <p:sldId id="583" r:id="rId17"/>
    <p:sldId id="584" r:id="rId18"/>
    <p:sldId id="655" r:id="rId19"/>
    <p:sldId id="585" r:id="rId20"/>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86378" autoAdjust="0"/>
  </p:normalViewPr>
  <p:slideViewPr>
    <p:cSldViewPr snapToGrid="0">
      <p:cViewPr varScale="1">
        <p:scale>
          <a:sx n="90" d="100"/>
          <a:sy n="90" d="100"/>
        </p:scale>
        <p:origin x="704" y="192"/>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20" Type="http://schemas.openxmlformats.org/officeDocument/2006/relationships/slide" Target="slides/slide13.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xmlns:c16r2="http://schemas.microsoft.com/office/drawing/2015/06/char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c:v>
                </c:pt>
              </c:numCache>
            </c:numRef>
          </c:val>
          <c:extLst xmlns:c16r2="http://schemas.microsoft.com/office/drawing/2015/06/char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xmlns:c16r2="http://schemas.microsoft.com/office/drawing/2015/06/char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3/23/17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3/23/17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4439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2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30.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slideLayout" Target="../slideLayouts/slideLayout61.xml"/><Relationship Id="rId28" Type="http://schemas.openxmlformats.org/officeDocument/2006/relationships/slideLayout" Target="../slideLayouts/slideLayout62.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30" Type="http://schemas.openxmlformats.org/officeDocument/2006/relationships/slideLayout" Target="../slideLayouts/slideLayout64.xml"/><Relationship Id="rId31" Type="http://schemas.openxmlformats.org/officeDocument/2006/relationships/slideLayout" Target="../slideLayouts/slideLayout65.xml"/><Relationship Id="rId32" Type="http://schemas.openxmlformats.org/officeDocument/2006/relationships/slideLayout" Target="../slideLayouts/slideLayout66.xml"/><Relationship Id="rId9" Type="http://schemas.openxmlformats.org/officeDocument/2006/relationships/slideLayout" Target="../slideLayouts/slideLayout43.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3" Type="http://schemas.openxmlformats.org/officeDocument/2006/relationships/slideLayout" Target="../slideLayouts/slideLayout67.xml"/><Relationship Id="rId34" Type="http://schemas.openxmlformats.org/officeDocument/2006/relationships/slideLayout" Target="../slideLayouts/slideLayout68.xml"/><Relationship Id="rId35" Type="http://schemas.openxmlformats.org/officeDocument/2006/relationships/slideLayout" Target="../slideLayouts/slideLayout69.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3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63" Type="http://schemas.openxmlformats.org/officeDocument/2006/relationships/slideLayout" Target="../slideLayouts/slideLayout133.xml"/><Relationship Id="rId64" Type="http://schemas.openxmlformats.org/officeDocument/2006/relationships/slideLayout" Target="../slideLayouts/slideLayout134.xml"/><Relationship Id="rId65" Type="http://schemas.openxmlformats.org/officeDocument/2006/relationships/slideLayout" Target="../slideLayouts/slideLayout135.xml"/><Relationship Id="rId66" Type="http://schemas.openxmlformats.org/officeDocument/2006/relationships/slideLayout" Target="../slideLayouts/slideLayout136.xml"/><Relationship Id="rId67" Type="http://schemas.openxmlformats.org/officeDocument/2006/relationships/slideLayout" Target="../slideLayouts/slideLayout137.xml"/><Relationship Id="rId68" Type="http://schemas.openxmlformats.org/officeDocument/2006/relationships/slideLayout" Target="../slideLayouts/slideLayout138.xml"/><Relationship Id="rId69" Type="http://schemas.openxmlformats.org/officeDocument/2006/relationships/slideLayout" Target="../slideLayouts/slideLayout139.xml"/><Relationship Id="rId50" Type="http://schemas.openxmlformats.org/officeDocument/2006/relationships/slideLayout" Target="../slideLayouts/slideLayout120.xml"/><Relationship Id="rId51" Type="http://schemas.openxmlformats.org/officeDocument/2006/relationships/slideLayout" Target="../slideLayouts/slideLayout121.xml"/><Relationship Id="rId52" Type="http://schemas.openxmlformats.org/officeDocument/2006/relationships/slideLayout" Target="../slideLayouts/slideLayout122.xml"/><Relationship Id="rId53" Type="http://schemas.openxmlformats.org/officeDocument/2006/relationships/slideLayout" Target="../slideLayouts/slideLayout123.xml"/><Relationship Id="rId54" Type="http://schemas.openxmlformats.org/officeDocument/2006/relationships/slideLayout" Target="../slideLayouts/slideLayout124.xml"/><Relationship Id="rId55" Type="http://schemas.openxmlformats.org/officeDocument/2006/relationships/slideLayout" Target="../slideLayouts/slideLayout125.xml"/><Relationship Id="rId56" Type="http://schemas.openxmlformats.org/officeDocument/2006/relationships/slideLayout" Target="../slideLayouts/slideLayout126.xml"/><Relationship Id="rId57" Type="http://schemas.openxmlformats.org/officeDocument/2006/relationships/slideLayout" Target="../slideLayouts/slideLayout127.xml"/><Relationship Id="rId58" Type="http://schemas.openxmlformats.org/officeDocument/2006/relationships/slideLayout" Target="../slideLayouts/slideLayout128.xml"/><Relationship Id="rId59" Type="http://schemas.openxmlformats.org/officeDocument/2006/relationships/slideLayout" Target="../slideLayouts/slideLayout129.xml"/><Relationship Id="rId40" Type="http://schemas.openxmlformats.org/officeDocument/2006/relationships/slideLayout" Target="../slideLayouts/slideLayout110.xml"/><Relationship Id="rId41" Type="http://schemas.openxmlformats.org/officeDocument/2006/relationships/slideLayout" Target="../slideLayouts/slideLayout111.xml"/><Relationship Id="rId42" Type="http://schemas.openxmlformats.org/officeDocument/2006/relationships/slideLayout" Target="../slideLayouts/slideLayout112.xml"/><Relationship Id="rId43" Type="http://schemas.openxmlformats.org/officeDocument/2006/relationships/slideLayout" Target="../slideLayouts/slideLayout113.xml"/><Relationship Id="rId44" Type="http://schemas.openxmlformats.org/officeDocument/2006/relationships/slideLayout" Target="../slideLayouts/slideLayout114.xml"/><Relationship Id="rId45" Type="http://schemas.openxmlformats.org/officeDocument/2006/relationships/slideLayout" Target="../slideLayouts/slideLayout115.xml"/><Relationship Id="rId46" Type="http://schemas.openxmlformats.org/officeDocument/2006/relationships/slideLayout" Target="../slideLayouts/slideLayout116.xml"/><Relationship Id="rId47" Type="http://schemas.openxmlformats.org/officeDocument/2006/relationships/slideLayout" Target="../slideLayouts/slideLayout117.xml"/><Relationship Id="rId48" Type="http://schemas.openxmlformats.org/officeDocument/2006/relationships/slideLayout" Target="../slideLayouts/slideLayout118.xml"/><Relationship Id="rId49" Type="http://schemas.openxmlformats.org/officeDocument/2006/relationships/slideLayout" Target="../slideLayouts/slideLayout11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30" Type="http://schemas.openxmlformats.org/officeDocument/2006/relationships/slideLayout" Target="../slideLayouts/slideLayout100.xml"/><Relationship Id="rId31" Type="http://schemas.openxmlformats.org/officeDocument/2006/relationships/slideLayout" Target="../slideLayouts/slideLayout101.xml"/><Relationship Id="rId32" Type="http://schemas.openxmlformats.org/officeDocument/2006/relationships/slideLayout" Target="../slideLayouts/slideLayout102.xml"/><Relationship Id="rId33" Type="http://schemas.openxmlformats.org/officeDocument/2006/relationships/slideLayout" Target="../slideLayouts/slideLayout103.xml"/><Relationship Id="rId34" Type="http://schemas.openxmlformats.org/officeDocument/2006/relationships/slideLayout" Target="../slideLayouts/slideLayout104.xml"/><Relationship Id="rId35" Type="http://schemas.openxmlformats.org/officeDocument/2006/relationships/slideLayout" Target="../slideLayouts/slideLayout105.xml"/><Relationship Id="rId36" Type="http://schemas.openxmlformats.org/officeDocument/2006/relationships/slideLayout" Target="../slideLayouts/slideLayout106.xml"/><Relationship Id="rId37" Type="http://schemas.openxmlformats.org/officeDocument/2006/relationships/slideLayout" Target="../slideLayouts/slideLayout107.xml"/><Relationship Id="rId38" Type="http://schemas.openxmlformats.org/officeDocument/2006/relationships/slideLayout" Target="../slideLayouts/slideLayout108.xml"/><Relationship Id="rId39" Type="http://schemas.openxmlformats.org/officeDocument/2006/relationships/slideLayout" Target="../slideLayouts/slideLayout109.xml"/><Relationship Id="rId70" Type="http://schemas.openxmlformats.org/officeDocument/2006/relationships/slideLayout" Target="../slideLayouts/slideLayout140.xml"/><Relationship Id="rId71" Type="http://schemas.openxmlformats.org/officeDocument/2006/relationships/slideLayout" Target="../slideLayouts/slideLayout141.xml"/><Relationship Id="rId72" Type="http://schemas.openxmlformats.org/officeDocument/2006/relationships/slideLayout" Target="../slideLayouts/slideLayout142.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73" Type="http://schemas.openxmlformats.org/officeDocument/2006/relationships/slideLayout" Target="../slideLayouts/slideLayout143.xml"/><Relationship Id="rId74" Type="http://schemas.openxmlformats.org/officeDocument/2006/relationships/slideLayout" Target="../slideLayouts/slideLayout144.xml"/><Relationship Id="rId75" Type="http://schemas.openxmlformats.org/officeDocument/2006/relationships/slideLayout" Target="../slideLayouts/slideLayout145.xml"/><Relationship Id="rId76" Type="http://schemas.openxmlformats.org/officeDocument/2006/relationships/theme" Target="../theme/theme3.xml"/><Relationship Id="rId60" Type="http://schemas.openxmlformats.org/officeDocument/2006/relationships/slideLayout" Target="../slideLayouts/slideLayout130.xml"/><Relationship Id="rId61" Type="http://schemas.openxmlformats.org/officeDocument/2006/relationships/slideLayout" Target="../slideLayouts/slideLayout131.xml"/><Relationship Id="rId62" Type="http://schemas.openxmlformats.org/officeDocument/2006/relationships/slideLayout" Target="../slideLayouts/slideLayout132.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65.xml"/><Relationship Id="rId21" Type="http://schemas.openxmlformats.org/officeDocument/2006/relationships/slideLayout" Target="../slideLayouts/slideLayout166.xml"/><Relationship Id="rId22" Type="http://schemas.openxmlformats.org/officeDocument/2006/relationships/slideLayout" Target="../slideLayouts/slideLayout167.xml"/><Relationship Id="rId23" Type="http://schemas.openxmlformats.org/officeDocument/2006/relationships/slideLayout" Target="../slideLayouts/slideLayout168.xml"/><Relationship Id="rId24" Type="http://schemas.openxmlformats.org/officeDocument/2006/relationships/slideLayout" Target="../slideLayouts/slideLayout169.xml"/><Relationship Id="rId25" Type="http://schemas.openxmlformats.org/officeDocument/2006/relationships/slideLayout" Target="../slideLayouts/slideLayout170.xml"/><Relationship Id="rId26" Type="http://schemas.openxmlformats.org/officeDocument/2006/relationships/slideLayout" Target="../slideLayouts/slideLayout171.xml"/><Relationship Id="rId27" Type="http://schemas.openxmlformats.org/officeDocument/2006/relationships/slideLayout" Target="../slideLayouts/slideLayout172.xml"/><Relationship Id="rId28" Type="http://schemas.openxmlformats.org/officeDocument/2006/relationships/slideLayout" Target="../slideLayouts/slideLayout173.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30" Type="http://schemas.openxmlformats.org/officeDocument/2006/relationships/slideLayout" Target="../slideLayouts/slideLayout175.xml"/><Relationship Id="rId31" Type="http://schemas.openxmlformats.org/officeDocument/2006/relationships/slideLayout" Target="../slideLayouts/slideLayout176.xml"/><Relationship Id="rId32" Type="http://schemas.openxmlformats.org/officeDocument/2006/relationships/slideLayout" Target="../slideLayouts/slideLayout177.xml"/><Relationship Id="rId9" Type="http://schemas.openxmlformats.org/officeDocument/2006/relationships/slideLayout" Target="../slideLayouts/slideLayout154.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3" Type="http://schemas.openxmlformats.org/officeDocument/2006/relationships/slideLayout" Target="../slideLayouts/slideLayout178.xml"/><Relationship Id="rId34" Type="http://schemas.openxmlformats.org/officeDocument/2006/relationships/slideLayout" Target="../slideLayouts/slideLayout179.xml"/><Relationship Id="rId35" Type="http://schemas.openxmlformats.org/officeDocument/2006/relationships/slideLayout" Target="../slideLayouts/slideLayout180.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1" Type="http://schemas.openxmlformats.org/officeDocument/2006/relationships/slideLayout" Target="../slideLayouts/slideLayout156.xml"/><Relationship Id="rId12" Type="http://schemas.openxmlformats.org/officeDocument/2006/relationships/slideLayout" Target="../slideLayouts/slideLayout157.xml"/><Relationship Id="rId13" Type="http://schemas.openxmlformats.org/officeDocument/2006/relationships/slideLayout" Target="../slideLayouts/slideLayout158.xml"/><Relationship Id="rId14" Type="http://schemas.openxmlformats.org/officeDocument/2006/relationships/slideLayout" Target="../slideLayouts/slideLayout159.xml"/><Relationship Id="rId15" Type="http://schemas.openxmlformats.org/officeDocument/2006/relationships/slideLayout" Target="../slideLayouts/slideLayout160.xml"/><Relationship Id="rId16" Type="http://schemas.openxmlformats.org/officeDocument/2006/relationships/slideLayout" Target="../slideLayouts/slideLayout161.xml"/><Relationship Id="rId17" Type="http://schemas.openxmlformats.org/officeDocument/2006/relationships/slideLayout" Target="../slideLayouts/slideLayout162.xml"/><Relationship Id="rId18" Type="http://schemas.openxmlformats.org/officeDocument/2006/relationships/slideLayout" Target="../slideLayouts/slideLayout163.xml"/><Relationship Id="rId19" Type="http://schemas.openxmlformats.org/officeDocument/2006/relationships/slideLayout" Target="../slideLayouts/slideLayout164.xml"/><Relationship Id="rId37" Type="http://schemas.openxmlformats.org/officeDocument/2006/relationships/slideLayout" Target="../slideLayouts/slideLayout182.xml"/><Relationship Id="rId3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en-US" sz="7341" dirty="0" err="1" smtClean="0"/>
              <a:t>Aplicativos</a:t>
            </a:r>
            <a:r>
              <a:rPr lang="en-US" sz="7341" dirty="0" smtClean="0"/>
              <a:t> com </a:t>
            </a:r>
            <a:r>
              <a:rPr lang="en-US" sz="7341" dirty="0" err="1" smtClean="0"/>
              <a:t>Xamarin</a:t>
            </a:r>
            <a:r>
              <a:rPr lang="en-US" sz="7341" dirty="0"/>
              <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Twitter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E-mail do </a:t>
            </a:r>
            <a:r>
              <a:rPr lang="en-US" sz="3264" b="1" dirty="0" err="1" smtClean="0">
                <a:gradFill>
                  <a:gsLst>
                    <a:gs pos="1250">
                      <a:srgbClr val="FFFFFF"/>
                    </a:gs>
                    <a:gs pos="100000">
                      <a:srgbClr val="FFFFFF"/>
                    </a:gs>
                  </a:gsLst>
                  <a:lin ang="5400000" scaled="0"/>
                </a:gradFill>
              </a:rPr>
              <a:t>palestrante</a:t>
            </a:r>
            <a:endParaRPr lang="en-US" sz="3264" b="1" dirty="0" smtClean="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a:t>
            </a:r>
            <a:r>
              <a:rPr lang="en-US" sz="3264" b="1" dirty="0" err="1" smtClean="0">
                <a:gradFill>
                  <a:gsLst>
                    <a:gs pos="1250">
                      <a:srgbClr val="FFFFFF"/>
                    </a:gs>
                    <a:gs pos="100000">
                      <a:srgbClr val="FFFFFF"/>
                    </a:gs>
                  </a:gsLst>
                  <a:lin ang="5400000" scaled="0"/>
                </a:gradFill>
              </a:rPr>
              <a:t>XamarinFest</a:t>
            </a:r>
            <a:endParaRPr lang="x-none"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faz</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uma</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compilação</a:t>
              </a:r>
              <a:r>
                <a:rPr lang="en-US" sz="2000" dirty="0" smtClean="0">
                  <a:gradFill>
                    <a:gsLst>
                      <a:gs pos="0">
                        <a:schemeClr val="bg1"/>
                      </a:gs>
                      <a:gs pos="100000">
                        <a:schemeClr val="bg1"/>
                      </a:gs>
                    </a:gsLst>
                    <a:lin ang="16200000" scaled="0"/>
                  </a:gradFill>
                  <a:ea typeface="ＭＳ Ｐゴシック" charset="0"/>
                  <a:cs typeface="Source Sans Pro"/>
                </a:rPr>
                <a:t> Ahead </a:t>
              </a:r>
              <a:r>
                <a:rPr lang="en-US" sz="2000" dirty="0">
                  <a:gradFill>
                    <a:gsLst>
                      <a:gs pos="0">
                        <a:schemeClr val="bg1"/>
                      </a:gs>
                      <a:gs pos="100000">
                        <a:schemeClr val="bg1"/>
                      </a:gs>
                    </a:gsLst>
                    <a:lin ang="16200000" scaled="0"/>
                  </a:gradFill>
                  <a:ea typeface="ＭＳ Ｐゴシック" charset="0"/>
                  <a:cs typeface="Source Sans Pro"/>
                </a:rPr>
                <a:t>Of Time (AOT) </a:t>
              </a:r>
              <a:r>
                <a:rPr lang="en-US" sz="2000" dirty="0" smtClean="0">
                  <a:gradFill>
                    <a:gsLst>
                      <a:gs pos="0">
                        <a:schemeClr val="bg1"/>
                      </a:gs>
                      <a:gs pos="100000">
                        <a:schemeClr val="bg1"/>
                      </a:gs>
                    </a:gsLst>
                    <a:lin ang="16200000" scaled="0"/>
                  </a:gradFill>
                  <a:ea typeface="ＭＳ Ｐゴシック" charset="0"/>
                  <a:cs typeface="Source Sans Pro"/>
                </a:rPr>
                <a:t>para </a:t>
              </a:r>
              <a:r>
                <a:rPr lang="en-US" sz="2000" dirty="0" err="1" smtClean="0">
                  <a:gradFill>
                    <a:gsLst>
                      <a:gs pos="0">
                        <a:schemeClr val="bg1"/>
                      </a:gs>
                      <a:gs pos="100000">
                        <a:schemeClr val="bg1"/>
                      </a:gs>
                    </a:gsLst>
                    <a:lin ang="16200000" scaled="0"/>
                  </a:gradFill>
                  <a:ea typeface="ＭＳ Ｐゴシック" charset="0"/>
                  <a:cs typeface="Source Sans Pro"/>
                </a:rPr>
                <a:t>produzir</a:t>
              </a:r>
              <a:r>
                <a:rPr lang="en-US" sz="2000" dirty="0" smtClean="0">
                  <a:gradFill>
                    <a:gsLst>
                      <a:gs pos="0">
                        <a:schemeClr val="bg1"/>
                      </a:gs>
                      <a:gs pos="100000">
                        <a:schemeClr val="bg1"/>
                      </a:gs>
                    </a:gsLst>
                    <a:lin ang="16200000" scaled="0"/>
                  </a:gradFill>
                  <a:ea typeface="ＭＳ Ｐゴシック" charset="0"/>
                  <a:cs typeface="Source Sans Pro"/>
                </a:rPr>
                <a:t> um </a:t>
              </a:r>
              <a:r>
                <a:rPr lang="en-US" sz="2000" dirty="0" err="1" smtClean="0">
                  <a:gradFill>
                    <a:gsLst>
                      <a:gs pos="0">
                        <a:schemeClr val="bg1"/>
                      </a:gs>
                      <a:gs pos="100000">
                        <a:schemeClr val="bg1"/>
                      </a:gs>
                    </a:gsLst>
                    <a:lin ang="16200000" scaled="0"/>
                  </a:gradFill>
                  <a:ea typeface="ＭＳ Ｐゴシック" charset="0"/>
                  <a:cs typeface="Source Sans Pro"/>
                </a:rPr>
                <a:t>binário</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a:gradFill>
                    <a:gsLst>
                      <a:gs pos="0">
                        <a:schemeClr val="bg1"/>
                      </a:gs>
                      <a:gs pos="100000">
                        <a:schemeClr val="bg1"/>
                      </a:gs>
                    </a:gsLst>
                    <a:lin ang="16200000" scaled="0"/>
                  </a:gradFill>
                  <a:ea typeface="ＭＳ Ｐゴシック" charset="0"/>
                  <a:cs typeface="Source Sans Pro"/>
                </a:rPr>
                <a:t>ARM </a:t>
              </a:r>
              <a:r>
                <a:rPr lang="en-US" sz="2000" dirty="0" smtClean="0">
                  <a:gradFill>
                    <a:gsLst>
                      <a:gs pos="0">
                        <a:schemeClr val="bg1"/>
                      </a:gs>
                      <a:gs pos="100000">
                        <a:schemeClr val="bg1"/>
                      </a:gs>
                    </a:gsLst>
                    <a:lin ang="16200000" scaled="0"/>
                  </a:gradFill>
                  <a:ea typeface="ＭＳ Ｐゴシック" charset="0"/>
                  <a:cs typeface="Source Sans Pro"/>
                </a:rPr>
                <a:t>pronto para </a:t>
              </a:r>
              <a:r>
                <a:rPr lang="en-US" sz="2000" dirty="0">
                  <a:gradFill>
                    <a:gsLst>
                      <a:gs pos="0">
                        <a:schemeClr val="bg1"/>
                      </a:gs>
                      <a:gs pos="100000">
                        <a:schemeClr val="bg1"/>
                      </a:gs>
                    </a:gsLst>
                    <a:lin ang="16200000" scaled="0"/>
                  </a:gradFill>
                  <a:ea typeface="ＭＳ Ｐゴシック" charset="0"/>
                  <a:cs typeface="Source Sans Pro"/>
                </a:rPr>
                <a:t>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smtClean="0">
                  <a:gradFill>
                    <a:gsLst>
                      <a:gs pos="0">
                        <a:schemeClr val="bg1"/>
                      </a:gs>
                      <a:gs pos="100000">
                        <a:schemeClr val="bg1"/>
                      </a:gs>
                    </a:gsLst>
                    <a:lin ang="16200000" scaled="0"/>
                  </a:gradFill>
                  <a:ea typeface="ＭＳ Ｐゴシック" charset="0"/>
                  <a:cs typeface="Source Sans Pro"/>
                </a:rPr>
                <a:t>faz</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uma</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compilação</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a:gradFill>
                    <a:gsLst>
                      <a:gs pos="0">
                        <a:schemeClr val="bg1"/>
                      </a:gs>
                      <a:gs pos="100000">
                        <a:schemeClr val="bg1"/>
                      </a:gs>
                    </a:gsLst>
                    <a:lin ang="16200000" scaled="0"/>
                  </a:gradFill>
                  <a:ea typeface="ＭＳ Ｐゴシック" charset="0"/>
                  <a:cs typeface="Source Sans Pro"/>
                </a:rPr>
                <a:t>Just In Time (JIT) </a:t>
              </a:r>
              <a:r>
                <a:rPr lang="en-US" sz="2000" dirty="0" smtClean="0">
                  <a:gradFill>
                    <a:gsLst>
                      <a:gs pos="0">
                        <a:schemeClr val="bg1"/>
                      </a:gs>
                      <a:gs pos="100000">
                        <a:schemeClr val="bg1"/>
                      </a:gs>
                    </a:gsLst>
                    <a:lin ang="16200000" scaled="0"/>
                  </a:gradFill>
                  <a:ea typeface="ＭＳ Ｐゴシック" charset="0"/>
                  <a:cs typeface="Source Sans Pro"/>
                </a:rPr>
                <a:t>no </a:t>
              </a:r>
              <a:r>
                <a:rPr lang="en-US" sz="2000" dirty="0" err="1" smtClean="0">
                  <a:gradFill>
                    <a:gsLst>
                      <a:gs pos="0">
                        <a:schemeClr val="bg1"/>
                      </a:gs>
                      <a:gs pos="100000">
                        <a:schemeClr val="bg1"/>
                      </a:gs>
                    </a:gsLst>
                    <a:lin ang="16200000" scaled="0"/>
                  </a:gradFill>
                  <a:ea typeface="ＭＳ Ｐゴシック" charset="0"/>
                  <a:cs typeface="Source Sans Pro"/>
                </a:rPr>
                <a:t>dispositivo</a:t>
              </a:r>
              <a:r>
                <a:rPr lang="en-US" sz="2000" dirty="0" smtClean="0">
                  <a:gradFill>
                    <a:gsLst>
                      <a:gs pos="0">
                        <a:schemeClr val="bg1"/>
                      </a:gs>
                      <a:gs pos="100000">
                        <a:schemeClr val="bg1"/>
                      </a:gs>
                    </a:gsLst>
                    <a:lin ang="16200000" scaled="0"/>
                  </a:gradFill>
                  <a:ea typeface="ＭＳ Ｐゴシック" charset="0"/>
                  <a:cs typeface="Source Sans Pro"/>
                </a:rPr>
                <a:t> Android</a:t>
              </a:r>
              <a:endParaRPr lang="en-US" sz="2000" dirty="0">
                <a:gradFill>
                  <a:gsLst>
                    <a:gs pos="0">
                      <a:schemeClr val="bg1"/>
                    </a:gs>
                    <a:gs pos="100000">
                      <a:schemeClr val="bg1"/>
                    </a:gs>
                  </a:gsLst>
                  <a:lin ang="16200000" scaled="0"/>
                </a:gradFill>
                <a:ea typeface="ＭＳ Ｐゴシック" charset="0"/>
                <a:cs typeface="Source Sans Pro"/>
              </a:endParaRP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smtClean="0"/>
              <a:t>Compilação</a:t>
            </a:r>
            <a:r>
              <a:rPr lang="en-US" dirty="0" smtClean="0"/>
              <a:t> </a:t>
            </a:r>
            <a:r>
              <a:rPr lang="en-US" dirty="0" err="1"/>
              <a:t>nativa</a:t>
            </a:r>
            <a:r>
              <a:rPr lang="en-US" dirty="0"/>
              <a:t>, </a:t>
            </a:r>
            <a:r>
              <a:rPr lang="en-US" dirty="0" err="1" smtClean="0"/>
              <a:t>desempenho</a:t>
            </a:r>
            <a:r>
              <a:rPr lang="en-US" dirty="0" smtClean="0"/>
              <a:t> </a:t>
            </a:r>
            <a:r>
              <a:rPr lang="en-US" dirty="0" err="1" smtClean="0"/>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smtClean="0"/>
              <a:t>Mais</a:t>
            </a:r>
            <a:r>
              <a:rPr lang="en-US" sz="5200" dirty="0" smtClean="0"/>
              <a:t> </a:t>
            </a:r>
            <a:r>
              <a:rPr lang="en-US" sz="5200" dirty="0" err="1" smtClean="0"/>
              <a:t>reutilização</a:t>
            </a:r>
            <a:r>
              <a:rPr lang="en-US" sz="5200" dirty="0" smtClean="0"/>
              <a:t> de </a:t>
            </a:r>
            <a:r>
              <a:rPr lang="en-US" sz="5200" dirty="0" err="1" smtClean="0"/>
              <a:t>código</a:t>
            </a:r>
            <a:r>
              <a:rPr lang="en-US" dirty="0"/>
              <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smtClean="0">
                <a:gradFill>
                  <a:gsLst>
                    <a:gs pos="0">
                      <a:schemeClr val="accent2"/>
                    </a:gs>
                    <a:gs pos="100000">
                      <a:schemeClr val="accent2"/>
                    </a:gs>
                  </a:gsLst>
                  <a:lin ang="16200000" scaled="0"/>
                </a:gradFill>
              </a:rPr>
              <a:t>Estatísticas</a:t>
            </a:r>
            <a:r>
              <a:rPr lang="en-US" b="1" dirty="0" smtClean="0">
                <a:gradFill>
                  <a:gsLst>
                    <a:gs pos="0">
                      <a:schemeClr val="accent2"/>
                    </a:gs>
                    <a:gs pos="100000">
                      <a:schemeClr val="accent2"/>
                    </a:gs>
                  </a:gsLst>
                  <a:lin ang="16200000" scaled="0"/>
                </a:gradFill>
              </a:rPr>
              <a:t> de </a:t>
            </a:r>
            <a:r>
              <a:rPr lang="en-US" b="1" dirty="0" err="1" smtClean="0">
                <a:gradFill>
                  <a:gsLst>
                    <a:gs pos="0">
                      <a:schemeClr val="accent2"/>
                    </a:gs>
                    <a:gs pos="100000">
                      <a:schemeClr val="accent2"/>
                    </a:gs>
                  </a:gsLst>
                  <a:lin ang="16200000" scaled="0"/>
                </a:gradFill>
              </a:rPr>
              <a:t>reutilização</a:t>
            </a:r>
            <a:r>
              <a:rPr lang="en-US" b="1" dirty="0" smtClean="0">
                <a:gradFill>
                  <a:gsLst>
                    <a:gs pos="0">
                      <a:schemeClr val="accent2"/>
                    </a:gs>
                    <a:gs pos="100000">
                      <a:schemeClr val="accent2"/>
                    </a:gs>
                  </a:gsLst>
                  <a:lin ang="16200000" scaled="0"/>
                </a:gradFill>
              </a:rPr>
              <a:t> de </a:t>
            </a:r>
            <a:r>
              <a:rPr lang="en-US" b="1" dirty="0" err="1" smtClean="0">
                <a:gradFill>
                  <a:gsLst>
                    <a:gs pos="0">
                      <a:schemeClr val="accent2"/>
                    </a:gs>
                    <a:gs pos="100000">
                      <a:schemeClr val="accent2"/>
                    </a:gs>
                  </a:gsLst>
                  <a:lin ang="16200000" scaled="0"/>
                </a:gradFill>
              </a:rPr>
              <a:t>código</a:t>
            </a:r>
            <a:r>
              <a:rPr lang="en-US" b="1" dirty="0" smtClean="0">
                <a:gradFill>
                  <a:gsLst>
                    <a:gs pos="0">
                      <a:schemeClr val="accent2"/>
                    </a:gs>
                    <a:gs pos="100000">
                      <a:schemeClr val="accent2"/>
                    </a:gs>
                  </a:gsLst>
                  <a:lin ang="16200000" scaled="0"/>
                </a:gradFill>
              </a:rPr>
              <a:t> com </a:t>
            </a:r>
            <a:r>
              <a:rPr lang="en-US" b="1" dirty="0" err="1" smtClean="0">
                <a:gradFill>
                  <a:gsLst>
                    <a:gs pos="0">
                      <a:schemeClr val="accent2"/>
                    </a:gs>
                    <a:gs pos="100000">
                      <a:schemeClr val="accent2"/>
                    </a:gs>
                  </a:gsLst>
                  <a:lin ang="16200000" scaled="0"/>
                </a:gradFill>
              </a:rPr>
              <a:t>Xamarin</a:t>
            </a:r>
            <a:r>
              <a:rPr lang="en-US" b="1" dirty="0" smtClean="0">
                <a:gradFill>
                  <a:gsLst>
                    <a:gs pos="0">
                      <a:schemeClr val="accent2"/>
                    </a:gs>
                    <a:gs pos="100000">
                      <a:schemeClr val="accent2"/>
                    </a:gs>
                  </a:gsLst>
                  <a:lin ang="16200000" scaled="0"/>
                </a:gradFill>
              </a:rPr>
              <a:t>:</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2920306" cy="489365"/>
            <a:chOff x="2559512" y="6231267"/>
            <a:chExt cx="2920306" cy="489365"/>
          </a:xfrm>
        </p:grpSpPr>
        <p:grpSp>
          <p:nvGrpSpPr>
            <p:cNvPr id="14" name="Group 13"/>
            <p:cNvGrpSpPr/>
            <p:nvPr/>
          </p:nvGrpSpPr>
          <p:grpSpPr>
            <a:xfrm>
              <a:off x="2559512" y="6231267"/>
              <a:ext cx="1645721" cy="489365"/>
              <a:chOff x="2559512" y="6231267"/>
              <a:chExt cx="1645721"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371401" cy="489365"/>
              </a:xfrm>
              <a:prstGeom prst="rect">
                <a:avLst/>
              </a:prstGeom>
              <a:noFill/>
            </p:spPr>
            <p:txBody>
              <a:bodyPr wrap="none" lIns="182880" tIns="146304" rIns="182880" bIns="146304" rtlCol="0">
                <a:spAutoFit/>
              </a:bodyPr>
              <a:lstStyle/>
              <a:p>
                <a:pPr>
                  <a:lnSpc>
                    <a:spcPct val="90000"/>
                  </a:lnSpc>
                </a:pPr>
                <a:r>
                  <a:rPr lang="en-US" sz="1400" dirty="0" err="1" smtClean="0">
                    <a:gradFill>
                      <a:gsLst>
                        <a:gs pos="0">
                          <a:schemeClr val="tx2"/>
                        </a:gs>
                        <a:gs pos="100000">
                          <a:schemeClr val="tx2"/>
                        </a:gs>
                      </a:gsLst>
                      <a:lin ang="16200000" scaled="0"/>
                    </a:gradFill>
                  </a:rPr>
                  <a:t>Lógica</a:t>
                </a:r>
                <a:r>
                  <a:rPr lang="en-US" sz="1400" dirty="0" smtClean="0">
                    <a:gradFill>
                      <a:gsLst>
                        <a:gs pos="0">
                          <a:schemeClr val="tx2"/>
                        </a:gs>
                        <a:gs pos="100000">
                          <a:schemeClr val="tx2"/>
                        </a:gs>
                      </a:gsLst>
                      <a:lin ang="16200000" scaled="0"/>
                    </a:gradFill>
                  </a:rPr>
                  <a:t> do app</a:t>
                </a:r>
                <a:endParaRPr lang="en-US" sz="1400" dirty="0">
                  <a:gradFill>
                    <a:gsLst>
                      <a:gs pos="0">
                        <a:schemeClr val="tx2"/>
                      </a:gs>
                      <a:gs pos="100000">
                        <a:schemeClr val="tx2"/>
                      </a:gs>
                    </a:gsLst>
                    <a:lin ang="16200000" scaled="0"/>
                  </a:gradFill>
                  <a:latin typeface="+mn-lt"/>
                  <a:ea typeface="+mn-ea"/>
                  <a:cs typeface="+mn-cs"/>
                </a:endParaRPr>
              </a:p>
            </p:txBody>
          </p:sp>
        </p:grpSp>
        <p:grpSp>
          <p:nvGrpSpPr>
            <p:cNvPr id="23" name="Group 22"/>
            <p:cNvGrpSpPr/>
            <p:nvPr/>
          </p:nvGrpSpPr>
          <p:grpSpPr>
            <a:xfrm>
              <a:off x="4130845" y="6231267"/>
              <a:ext cx="1348973" cy="489365"/>
              <a:chOff x="6784671" y="6231267"/>
              <a:chExt cx="134897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074653" cy="489365"/>
              </a:xfrm>
              <a:prstGeom prst="rect">
                <a:avLst/>
              </a:prstGeom>
              <a:noFill/>
            </p:spPr>
            <p:txBody>
              <a:bodyPr wrap="none" lIns="182880" tIns="146304" rIns="182880" bIns="146304" rtlCol="0">
                <a:spAutoFit/>
              </a:bodyPr>
              <a:lstStyle/>
              <a:p>
                <a:pPr>
                  <a:lnSpc>
                    <a:spcPct val="90000"/>
                  </a:lnSpc>
                </a:pPr>
                <a:r>
                  <a:rPr lang="en-US" sz="1400" dirty="0" smtClean="0">
                    <a:gradFill>
                      <a:gsLst>
                        <a:gs pos="0">
                          <a:schemeClr val="tx2"/>
                        </a:gs>
                        <a:gs pos="100000">
                          <a:schemeClr val="tx2"/>
                        </a:gs>
                      </a:gsLst>
                      <a:lin ang="16200000" scaled="0"/>
                    </a:gradFill>
                    <a:latin typeface="+mn-lt"/>
                    <a:ea typeface="+mn-ea"/>
                    <a:cs typeface="+mn-cs"/>
                  </a:rPr>
                  <a:t>UI do app</a:t>
                </a:r>
                <a:endParaRPr lang="en-US" sz="1400" dirty="0">
                  <a:gradFill>
                    <a:gsLst>
                      <a:gs pos="0">
                        <a:schemeClr val="tx2"/>
                      </a:gs>
                      <a:gs pos="100000">
                        <a:schemeClr val="tx2"/>
                      </a:gs>
                    </a:gsLst>
                    <a:lin ang="16200000" scaled="0"/>
                  </a:gradFill>
                  <a:latin typeface="+mn-lt"/>
                  <a:ea typeface="+mn-ea"/>
                  <a:cs typeface="+mn-cs"/>
                </a:endParaRP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smtClean="0">
                <a:gradFill>
                  <a:gsLst>
                    <a:gs pos="0">
                      <a:srgbClr val="68217A"/>
                    </a:gs>
                    <a:gs pos="100000">
                      <a:srgbClr val="68217A"/>
                    </a:gs>
                  </a:gsLst>
                  <a:lin ang="16200000" scaled="0"/>
                </a:gradFill>
                <a:ea typeface="ＭＳ Ｐゴシック" charset="0"/>
              </a:rPr>
              <a:t>Exemplo</a:t>
            </a:r>
            <a:r>
              <a:rPr lang="en-US" dirty="0" smtClean="0">
                <a:gradFill>
                  <a:gsLst>
                    <a:gs pos="0">
                      <a:srgbClr val="68217A"/>
                    </a:gs>
                    <a:gs pos="100000">
                      <a:srgbClr val="68217A"/>
                    </a:gs>
                  </a:gsLst>
                  <a:lin ang="16200000" scaled="0"/>
                </a:gradFill>
                <a:ea typeface="ＭＳ Ｐゴシック" charset="0"/>
              </a:rPr>
              <a:t> </a:t>
            </a:r>
            <a:r>
              <a:rPr lang="en-US" dirty="0" err="1" smtClean="0">
                <a:gradFill>
                  <a:gsLst>
                    <a:gs pos="0">
                      <a:srgbClr val="68217A"/>
                    </a:gs>
                    <a:gs pos="100000">
                      <a:srgbClr val="68217A"/>
                    </a:gs>
                  </a:gsLst>
                  <a:lin ang="16200000" scaled="0"/>
                </a:gradFill>
                <a:ea typeface="ＭＳ Ｐゴシック" charset="0"/>
              </a:rPr>
              <a:t>baseado</a:t>
            </a:r>
            <a:r>
              <a:rPr lang="en-US" dirty="0" smtClean="0">
                <a:gradFill>
                  <a:gsLst>
                    <a:gs pos="0">
                      <a:srgbClr val="68217A"/>
                    </a:gs>
                    <a:gs pos="100000">
                      <a:srgbClr val="68217A"/>
                    </a:gs>
                  </a:gsLst>
                  <a:lin ang="16200000" scaled="0"/>
                </a:gradFill>
                <a:ea typeface="ＭＳ Ｐゴシック" charset="0"/>
              </a:rPr>
              <a:t> no app </a:t>
            </a:r>
            <a:r>
              <a:rPr lang="en-US" dirty="0" err="1" smtClean="0">
                <a:gradFill>
                  <a:gsLst>
                    <a:gs pos="0">
                      <a:srgbClr val="68217A"/>
                    </a:gs>
                    <a:gs pos="100000">
                      <a:srgbClr val="68217A"/>
                    </a:gs>
                  </a:gsLst>
                  <a:lin ang="16200000" scaled="0"/>
                </a:gradFill>
                <a:ea typeface="ＭＳ Ｐゴシック" charset="0"/>
              </a:rPr>
              <a:t>iCircuit</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Xamarin</a:t>
            </a:r>
            <a:br>
              <a:rPr lang="en-US" dirty="0"/>
            </a:br>
            <a:r>
              <a:rPr lang="en-US" dirty="0"/>
              <a:t>Demo</a:t>
            </a:r>
            <a:endParaRPr lang="es-MX" dirty="0"/>
          </a:p>
        </p:txBody>
      </p:sp>
    </p:spTree>
    <p:extLst>
      <p:ext uri="{BB962C8B-B14F-4D97-AF65-F5344CB8AC3E}">
        <p14:creationId xmlns:p14="http://schemas.microsoft.com/office/powerpoint/2010/main" val="27077792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t>Obrigado!</a:t>
            </a:r>
            <a:endParaRPr lang="en-US" dirty="0"/>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Twitter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E-mail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a:gradFill>
                  <a:gsLst>
                    <a:gs pos="1250">
                      <a:srgbClr val="FFFFFF"/>
                    </a:gs>
                    <a:gs pos="100000">
                      <a:srgbClr val="FFFFFF"/>
                    </a:gs>
                  </a:gsLst>
                  <a:lin ang="5400000" scaled="0"/>
                </a:gradFill>
              </a:rPr>
              <a:t>#</a:t>
            </a:r>
            <a:r>
              <a:rPr lang="en-US" sz="3264" b="1" dirty="0" err="1">
                <a:gradFill>
                  <a:gsLst>
                    <a:gs pos="1250">
                      <a:srgbClr val="FFFFFF"/>
                    </a:gs>
                    <a:gs pos="100000">
                      <a:srgbClr val="FFFFFF"/>
                    </a:gs>
                  </a:gsLst>
                  <a:lin ang="5400000" scaled="0"/>
                </a:gradFill>
              </a:rPr>
              <a:t>XamarinFest</a:t>
            </a:r>
            <a:endParaRPr lang="x-none"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smtClean="0">
                <a:gradFill>
                  <a:gsLst>
                    <a:gs pos="0">
                      <a:srgbClr val="FFFFFF"/>
                    </a:gs>
                    <a:gs pos="100000">
                      <a:srgbClr val="FFFFFF"/>
                    </a:gs>
                  </a:gsLst>
                  <a:lin ang="5400000" scaled="0"/>
                </a:gradFill>
                <a:latin typeface="+mj-lt"/>
                <a:ea typeface="Segoe UI" pitchFamily="34" charset="0"/>
                <a:cs typeface="Segoe UI" pitchFamily="34" charset="0"/>
              </a:rPr>
              <a:t>é</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 a </a:t>
            </a:r>
            <a:r>
              <a:rPr lang="en-US" sz="3600" dirty="0" err="1" smtClean="0">
                <a:gradFill>
                  <a:gsLst>
                    <a:gs pos="0">
                      <a:srgbClr val="FFFFFF"/>
                    </a:gs>
                    <a:gs pos="100000">
                      <a:srgbClr val="FFFFFF"/>
                    </a:gs>
                  </a:gsLst>
                  <a:lin ang="5400000" scaled="0"/>
                </a:gradFill>
                <a:latin typeface="+mj-lt"/>
                <a:ea typeface="Segoe UI" pitchFamily="34" charset="0"/>
                <a:cs typeface="Segoe UI" pitchFamily="34" charset="0"/>
              </a:rPr>
              <a:t>tendência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smtClean="0">
                <a:gradFill>
                  <a:gsLst>
                    <a:gs pos="9583">
                      <a:schemeClr val="tx2"/>
                    </a:gs>
                    <a:gs pos="24000">
                      <a:schemeClr val="tx2"/>
                    </a:gs>
                  </a:gsLst>
                  <a:lin ang="5400000" scaled="0"/>
                </a:gradFill>
                <a:latin typeface="+mj-lt"/>
              </a:rPr>
              <a:t>Objective-C / Swift</a:t>
            </a:r>
            <a:endParaRPr lang="en-US" sz="2800" i="1" kern="0" spc="-23" dirty="0">
              <a:gradFill>
                <a:gsLst>
                  <a:gs pos="9583">
                    <a:schemeClr val="tx2"/>
                  </a:gs>
                  <a:gs pos="24000">
                    <a:schemeClr val="tx2"/>
                  </a:gs>
                </a:gsLst>
                <a:lin ang="5400000" scaled="0"/>
              </a:gradFill>
              <a:latin typeface="+mj-lt"/>
            </a:endParaRP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smtClean="0">
                <a:gradFill>
                  <a:gsLst>
                    <a:gs pos="9583">
                      <a:schemeClr val="tx2"/>
                    </a:gs>
                    <a:gs pos="24000">
                      <a:schemeClr val="tx2"/>
                    </a:gs>
                  </a:gsLst>
                  <a:lin ang="5400000" scaled="0"/>
                </a:gradFill>
                <a:latin typeface="+mn-lt"/>
              </a:rPr>
              <a:t>Eclipse / Android Studio</a:t>
            </a:r>
            <a:endParaRPr lang="en-US" sz="2400" kern="0" spc="-23" dirty="0">
              <a:gradFill>
                <a:gsLst>
                  <a:gs pos="9583">
                    <a:schemeClr val="tx2"/>
                  </a:gs>
                  <a:gs pos="24000">
                    <a:schemeClr val="tx2"/>
                  </a:gs>
                </a:gsLst>
                <a:lin ang="5400000" scaled="0"/>
              </a:gradFill>
              <a:latin typeface="+mn-lt"/>
            </a:endParaRP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smtClean="0"/>
              <a:t>As </a:t>
            </a:r>
            <a:r>
              <a:rPr lang="en-US" dirty="0" err="1" smtClean="0"/>
              <a:t>plataformas</a:t>
            </a:r>
            <a:r>
              <a:rPr lang="en-US" dirty="0" smtClean="0"/>
              <a:t> </a:t>
            </a:r>
            <a:r>
              <a:rPr lang="en-US" dirty="0" err="1" smtClean="0"/>
              <a:t>mais</a:t>
            </a:r>
            <a:r>
              <a:rPr lang="en-US" dirty="0" smtClean="0"/>
              <a:t> </a:t>
            </a:r>
            <a:r>
              <a:rPr lang="en-US" dirty="0" err="1" smtClean="0"/>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mobilidade</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graças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dos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aplicativos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aplicativos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vão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exigir</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o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acesso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determinados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recursos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do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smtClean="0">
                <a:gradFill>
                  <a:gsLst>
                    <a:gs pos="0">
                      <a:schemeClr val="bg1"/>
                    </a:gs>
                    <a:gs pos="100000">
                      <a:schemeClr val="bg1"/>
                    </a:gs>
                  </a:gsLst>
                  <a:lin ang="5400000" scaled="1"/>
                </a:gradFill>
              </a:rPr>
              <a:t>A </a:t>
            </a:r>
            <a:r>
              <a:rPr lang="en-US" sz="4800" dirty="0" err="1" smtClean="0">
                <a:gradFill>
                  <a:gsLst>
                    <a:gs pos="0">
                      <a:schemeClr val="bg1"/>
                    </a:gs>
                    <a:gs pos="100000">
                      <a:schemeClr val="bg1"/>
                    </a:gs>
                  </a:gsLst>
                  <a:lin ang="5400000" scaled="1"/>
                </a:gradFill>
              </a:rPr>
              <a:t>importância</a:t>
            </a:r>
            <a:r>
              <a:rPr lang="en-US" sz="4800" dirty="0" smtClean="0">
                <a:gradFill>
                  <a:gsLst>
                    <a:gs pos="0">
                      <a:schemeClr val="bg1"/>
                    </a:gs>
                    <a:gs pos="100000">
                      <a:schemeClr val="bg1"/>
                    </a:gs>
                  </a:gsLst>
                  <a:lin ang="5400000" scaled="1"/>
                </a:gradFill>
              </a:rPr>
              <a:t> da </a:t>
            </a:r>
          </a:p>
          <a:p>
            <a:pPr fontAlgn="auto">
              <a:spcAft>
                <a:spcPts val="0"/>
              </a:spcAft>
            </a:pPr>
            <a:r>
              <a:rPr lang="en-US" sz="4800" dirty="0" err="1" smtClean="0">
                <a:gradFill>
                  <a:gsLst>
                    <a:gs pos="0">
                      <a:schemeClr val="bg1"/>
                    </a:gs>
                    <a:gs pos="100000">
                      <a:schemeClr val="bg1"/>
                    </a:gs>
                  </a:gsLst>
                  <a:lin ang="5400000" scaled="1"/>
                </a:gradFill>
              </a:rPr>
              <a:t>experiência</a:t>
            </a:r>
            <a:r>
              <a:rPr lang="en-US" sz="4800" dirty="0" smtClean="0">
                <a:gradFill>
                  <a:gsLst>
                    <a:gs pos="0">
                      <a:schemeClr val="bg1"/>
                    </a:gs>
                    <a:gs pos="100000">
                      <a:schemeClr val="bg1"/>
                    </a:gs>
                  </a:gsLst>
                  <a:lin ang="5400000" scaled="1"/>
                </a:gradFill>
              </a:rPr>
              <a:t> </a:t>
            </a:r>
            <a:r>
              <a:rPr lang="en-US" sz="4800" dirty="0" err="1" smtClean="0">
                <a:gradFill>
                  <a:gsLst>
                    <a:gs pos="0">
                      <a:schemeClr val="bg1"/>
                    </a:gs>
                    <a:gs pos="100000">
                      <a:schemeClr val="bg1"/>
                    </a:gs>
                  </a:gsLst>
                  <a:lin ang="5400000" scaled="1"/>
                </a:gradFill>
              </a:rPr>
              <a:t>nativa</a:t>
            </a: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Tudo</a:t>
            </a:r>
            <a:r>
              <a:rPr lang="en-US" sz="8000" dirty="0"/>
              <a:t> o </a:t>
            </a:r>
            <a:r>
              <a:rPr lang="en-US" sz="8000" dirty="0" err="1"/>
              <a:t>que</a:t>
            </a:r>
            <a:r>
              <a:rPr lang="en-US" sz="8000" dirty="0"/>
              <a:t> </a:t>
            </a:r>
            <a:r>
              <a:rPr lang="en-US" sz="8000" dirty="0" err="1"/>
              <a:t>você</a:t>
            </a:r>
            <a:r>
              <a:rPr lang="en-US" sz="8000" dirty="0"/>
              <a:t> </a:t>
            </a:r>
            <a:r>
              <a:rPr lang="en-US" sz="8000" dirty="0" err="1"/>
              <a:t>pode</a:t>
            </a:r>
            <a:r>
              <a:rPr lang="en-US" sz="8000" dirty="0"/>
              <a:t> </a:t>
            </a:r>
            <a:r>
              <a:rPr lang="en-US" sz="8000" dirty="0" err="1"/>
              <a:t>fazer</a:t>
            </a:r>
            <a:r>
              <a:rPr lang="en-US" sz="8000" dirty="0"/>
              <a:t> com Objective-C e Java  </a:t>
            </a:r>
            <a:r>
              <a:rPr lang="en-US" sz="8000" dirty="0" err="1"/>
              <a:t>pode</a:t>
            </a:r>
            <a:r>
              <a:rPr lang="en-US" sz="8000" dirty="0"/>
              <a:t> </a:t>
            </a:r>
            <a:r>
              <a:rPr lang="en-US" sz="8000" dirty="0" err="1"/>
              <a:t>ser</a:t>
            </a:r>
            <a:r>
              <a:rPr lang="en-US" sz="8000" dirty="0"/>
              <a:t> </a:t>
            </a:r>
            <a:r>
              <a:rPr lang="en-US" sz="8000" dirty="0" err="1"/>
              <a:t>feito</a:t>
            </a:r>
            <a:r>
              <a:rPr lang="en-US" sz="8000" dirty="0"/>
              <a:t> com C#</a:t>
            </a:r>
          </a:p>
        </p:txBody>
      </p:sp>
      <p:sp>
        <p:nvSpPr>
          <p:cNvPr id="3" name="Rectangle 2"/>
          <p:cNvSpPr/>
          <p:nvPr/>
        </p:nvSpPr>
        <p:spPr>
          <a:xfrm>
            <a:off x="481189" y="404297"/>
            <a:ext cx="4918847" cy="830997"/>
          </a:xfrm>
          <a:prstGeom prst="rect">
            <a:avLst/>
          </a:prstGeom>
        </p:spPr>
        <p:txBody>
          <a:bodyPr wrap="none">
            <a:spAutoFit/>
          </a:bodyPr>
          <a:lstStyle/>
          <a:p>
            <a:r>
              <a:rPr lang="en-US" sz="4800" dirty="0">
                <a:latin typeface="+mj-lt"/>
              </a:rPr>
              <a:t>iOS </a:t>
            </a:r>
            <a:r>
              <a:rPr lang="en-US" sz="4800" dirty="0" smtClean="0">
                <a:latin typeface="+mj-lt"/>
              </a:rPr>
              <a:t>e Android </a:t>
            </a:r>
            <a:r>
              <a:rPr lang="en-US" sz="4800" dirty="0">
                <a:latin typeface="+mj-lt"/>
              </a:rPr>
              <a:t>apps</a:t>
            </a:r>
          </a:p>
        </p:txBody>
      </p:sp>
    </p:spTree>
    <p:extLst>
      <p:ext uri="{BB962C8B-B14F-4D97-AF65-F5344CB8AC3E}">
        <p14:creationId xmlns:p14="http://schemas.microsoft.com/office/powerpoint/2010/main" val="314239157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visão</a:t>
            </a:r>
            <a:r>
              <a:rPr lang="en-US" dirty="0" smtClean="0"/>
              <a:t> </a:t>
            </a:r>
            <a:r>
              <a:rPr lang="en-US" dirty="0"/>
              <a:t>“.NET </a:t>
            </a:r>
            <a:r>
              <a:rPr lang="en-US" dirty="0" smtClean="0"/>
              <a:t>e </a:t>
            </a:r>
            <a:r>
              <a:rPr lang="en-US" dirty="0" err="1" smtClean="0"/>
              <a:t>dispositivos</a:t>
            </a:r>
            <a:r>
              <a:rPr lang="en-US" dirty="0" smtClean="0"/>
              <a:t>”</a:t>
            </a:r>
            <a:endParaRPr lang="en-US" dirty="0"/>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smtClean="0">
                <a:solidFill>
                  <a:schemeClr val="bg1"/>
                </a:solidFill>
              </a:rPr>
              <a:t>Uma </a:t>
            </a:r>
            <a:r>
              <a:rPr lang="en-US" dirty="0" err="1" smtClean="0">
                <a:solidFill>
                  <a:schemeClr val="bg1"/>
                </a:solidFill>
              </a:rPr>
              <a:t>ferramenta</a:t>
            </a:r>
            <a:endParaRPr lang="en-US" dirty="0">
              <a:solidFill>
                <a:schemeClr val="bg1"/>
              </a:solidFill>
            </a:endParaRP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err="1" smtClean="0">
                <a:solidFill>
                  <a:schemeClr val="bg1"/>
                </a:solidFill>
              </a:rPr>
              <a:t>Habilidades</a:t>
            </a:r>
            <a:r>
              <a:rPr lang="en-US" dirty="0" smtClean="0">
                <a:solidFill>
                  <a:schemeClr val="bg1"/>
                </a:solidFill>
              </a:rPr>
              <a:t> </a:t>
            </a:r>
            <a:r>
              <a:rPr lang="en-US" dirty="0" err="1" smtClean="0">
                <a:solidFill>
                  <a:schemeClr val="bg1"/>
                </a:solidFill>
              </a:rPr>
              <a:t>unificadas</a:t>
            </a:r>
            <a:endParaRPr lang="en-US" dirty="0">
              <a:solidFill>
                <a:schemeClr val="bg1"/>
              </a:solidFill>
            </a:endParaRP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err="1" smtClean="0">
                <a:solidFill>
                  <a:schemeClr val="bg1"/>
                </a:solidFill>
              </a:rPr>
              <a:t>Lógica</a:t>
            </a:r>
            <a:r>
              <a:rPr lang="en-US" dirty="0" smtClean="0">
                <a:solidFill>
                  <a:schemeClr val="bg1"/>
                </a:solidFill>
              </a:rPr>
              <a:t> do </a:t>
            </a:r>
            <a:r>
              <a:rPr lang="en-US" dirty="0" err="1" smtClean="0">
                <a:solidFill>
                  <a:schemeClr val="bg1"/>
                </a:solidFill>
              </a:rPr>
              <a:t>cliente</a:t>
            </a:r>
            <a:r>
              <a:rPr lang="en-US" dirty="0" smtClean="0">
                <a:solidFill>
                  <a:schemeClr val="bg1"/>
                </a:solidFill>
              </a:rPr>
              <a:t> </a:t>
            </a:r>
            <a:r>
              <a:rPr lang="en-US" dirty="0" err="1" smtClean="0">
                <a:solidFill>
                  <a:schemeClr val="bg1"/>
                </a:solidFill>
              </a:rPr>
              <a:t>compartilhada</a:t>
            </a:r>
            <a:endParaRPr lang="en-US" dirty="0">
              <a:solidFill>
                <a:schemeClr val="bg1"/>
              </a:solidFill>
            </a:endParaRP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err="1" smtClean="0">
                <a:solidFill>
                  <a:schemeClr val="bg1"/>
                </a:solidFill>
              </a:rPr>
              <a:t>Código</a:t>
            </a:r>
            <a:r>
              <a:rPr lang="en-US" dirty="0" smtClean="0">
                <a:solidFill>
                  <a:schemeClr val="bg1"/>
                </a:solidFill>
              </a:rPr>
              <a:t> </a:t>
            </a:r>
            <a:r>
              <a:rPr lang="en-US" dirty="0" err="1" smtClean="0">
                <a:solidFill>
                  <a:schemeClr val="bg1"/>
                </a:solidFill>
              </a:rPr>
              <a:t>customizado</a:t>
            </a:r>
            <a:r>
              <a:rPr lang="en-US" dirty="0" smtClean="0">
                <a:solidFill>
                  <a:schemeClr val="bg1"/>
                </a:solidFill>
              </a:rPr>
              <a:t> para </a:t>
            </a:r>
            <a:r>
              <a:rPr lang="en-US" dirty="0" err="1" smtClean="0">
                <a:solidFill>
                  <a:schemeClr val="bg1"/>
                </a:solidFill>
              </a:rPr>
              <a:t>telas</a:t>
            </a:r>
            <a:r>
              <a:rPr lang="en-US" dirty="0" smtClean="0">
                <a:solidFill>
                  <a:schemeClr val="bg1"/>
                </a:solidFill>
              </a:rPr>
              <a:t>  </a:t>
            </a:r>
            <a:r>
              <a:rPr lang="en-US" dirty="0">
                <a:solidFill>
                  <a:schemeClr val="bg1"/>
                </a:solidFill>
              </a:rPr>
              <a:t>(~20%)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pt-BR"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O </a:t>
            </a:r>
            <a:r>
              <a:rPr lang="en-US" dirty="0" err="1" smtClean="0">
                <a:solidFill>
                  <a:schemeClr val="bg1"/>
                </a:solidFill>
              </a:rPr>
              <a:t>que</a:t>
            </a:r>
            <a:r>
              <a:rPr lang="en-US" dirty="0" smtClean="0">
                <a:solidFill>
                  <a:schemeClr val="bg1"/>
                </a:solidFill>
              </a:rPr>
              <a:t> </a:t>
            </a:r>
            <a:r>
              <a:rPr lang="en-US" dirty="0" err="1" smtClean="0">
                <a:solidFill>
                  <a:schemeClr val="bg1"/>
                </a:solidFill>
              </a:rPr>
              <a:t>é</a:t>
            </a:r>
            <a:r>
              <a:rPr lang="en-US" dirty="0" smtClean="0">
                <a:solidFill>
                  <a:schemeClr val="bg1"/>
                </a:solidFill>
              </a:rPr>
              <a:t> </a:t>
            </a:r>
            <a:r>
              <a:rPr lang="en-US" dirty="0" err="1" smtClean="0">
                <a:solidFill>
                  <a:schemeClr val="bg1"/>
                </a:solidFill>
              </a:rPr>
              <a:t>Xamarin</a:t>
            </a:r>
            <a:r>
              <a:rPr lang="en-US" dirty="0" smtClean="0">
                <a:solidFill>
                  <a:schemeClr val="bg1"/>
                </a:solidFill>
              </a:rPr>
              <a:t>?</a:t>
            </a:r>
            <a:endParaRPr lang="en-US" dirty="0">
              <a:solidFill>
                <a:schemeClr val="bg1"/>
              </a:solidFill>
            </a:endParaRPr>
          </a:p>
        </p:txBody>
      </p:sp>
      <p:sp>
        <p:nvSpPr>
          <p:cNvPr id="4" name="Rectangle 3"/>
          <p:cNvSpPr/>
          <p:nvPr/>
        </p:nvSpPr>
        <p:spPr>
          <a:xfrm>
            <a:off x="443689" y="1419472"/>
            <a:ext cx="4600259" cy="5016758"/>
          </a:xfrm>
          <a:prstGeom prst="rect">
            <a:avLst/>
          </a:prstGeom>
        </p:spPr>
        <p:txBody>
          <a:bodyPr wrap="square">
            <a:spAutoFit/>
          </a:bodyPr>
          <a:lstStyle/>
          <a:p>
            <a:r>
              <a:rPr lang="en-US" sz="2800" dirty="0" err="1" smtClean="0">
                <a:solidFill>
                  <a:schemeClr val="bg1"/>
                </a:solidFill>
                <a:latin typeface="Segoe UI Light"/>
              </a:rPr>
              <a:t>Extensão</a:t>
            </a:r>
            <a:r>
              <a:rPr lang="en-US" sz="2800" dirty="0" smtClean="0">
                <a:solidFill>
                  <a:schemeClr val="bg1"/>
                </a:solidFill>
                <a:latin typeface="Segoe UI Light"/>
              </a:rPr>
              <a:t> do Visual </a:t>
            </a:r>
            <a:r>
              <a:rPr lang="en-US" sz="2800" dirty="0">
                <a:solidFill>
                  <a:schemeClr val="bg1"/>
                </a:solidFill>
                <a:latin typeface="Segoe UI Light"/>
              </a:rPr>
              <a:t>Studio</a:t>
            </a:r>
          </a:p>
          <a:p>
            <a:pPr marL="342900" indent="-342900">
              <a:buFont typeface="Arial" panose="020B0604020202020204" pitchFamily="34" charset="0"/>
              <a:buChar char="•"/>
            </a:pPr>
            <a:r>
              <a:rPr lang="en-US" sz="2400" dirty="0">
                <a:solidFill>
                  <a:schemeClr val="bg1"/>
                </a:solidFill>
                <a:latin typeface="Segoe UI Light"/>
              </a:rPr>
              <a:t>iOS, Android apps </a:t>
            </a:r>
            <a:r>
              <a:rPr lang="en-US" sz="2400" dirty="0" err="1" smtClean="0">
                <a:solidFill>
                  <a:schemeClr val="bg1"/>
                </a:solidFill>
                <a:latin typeface="Segoe UI Light"/>
              </a:rPr>
              <a:t>dentro</a:t>
            </a:r>
            <a:r>
              <a:rPr lang="en-US" sz="2400" dirty="0" smtClean="0">
                <a:solidFill>
                  <a:schemeClr val="bg1"/>
                </a:solidFill>
                <a:latin typeface="Segoe UI Light"/>
              </a:rPr>
              <a:t> do </a:t>
            </a:r>
            <a:r>
              <a:rPr lang="en-US" sz="2400" dirty="0">
                <a:solidFill>
                  <a:schemeClr val="bg1"/>
                </a:solidFill>
                <a:latin typeface="Segoe UI Light"/>
              </a:rPr>
              <a:t>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a:t>
            </a:r>
            <a:r>
              <a:rPr lang="en-US" sz="2400" dirty="0" err="1" smtClean="0">
                <a:solidFill>
                  <a:schemeClr val="bg1"/>
                </a:solidFill>
                <a:latin typeface="Segoe UI Light"/>
              </a:rPr>
              <a:t>em</a:t>
            </a:r>
            <a:r>
              <a:rPr lang="en-US" sz="2400" dirty="0" smtClean="0">
                <a:solidFill>
                  <a:schemeClr val="bg1"/>
                </a:solidFill>
                <a:latin typeface="Segoe UI Light"/>
              </a:rPr>
              <a:t> </a:t>
            </a:r>
            <a:r>
              <a:rPr lang="en-US" sz="2400" dirty="0" err="1" smtClean="0">
                <a:solidFill>
                  <a:schemeClr val="bg1"/>
                </a:solidFill>
                <a:latin typeface="Segoe UI Light"/>
              </a:rPr>
              <a:t>aplicativos</a:t>
            </a:r>
            <a:r>
              <a:rPr lang="en-US" sz="2400" dirty="0" smtClean="0">
                <a:solidFill>
                  <a:schemeClr val="bg1"/>
                </a:solidFill>
                <a:latin typeface="Segoe UI Light"/>
              </a:rPr>
              <a:t> </a:t>
            </a:r>
            <a:r>
              <a:rPr lang="en-US" sz="2400" dirty="0" err="1" smtClean="0">
                <a:solidFill>
                  <a:schemeClr val="bg1"/>
                </a:solidFill>
                <a:latin typeface="Segoe UI Light"/>
              </a:rPr>
              <a:t>nativos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Todos</a:t>
            </a:r>
            <a:r>
              <a:rPr lang="en-US" sz="2400" dirty="0" smtClean="0">
                <a:solidFill>
                  <a:schemeClr val="bg1"/>
                </a:solidFill>
                <a:latin typeface="Segoe UI Light"/>
              </a:rPr>
              <a:t> </a:t>
            </a:r>
            <a:r>
              <a:rPr lang="en-US" sz="2400" dirty="0" err="1" smtClean="0">
                <a:solidFill>
                  <a:schemeClr val="bg1"/>
                </a:solidFill>
                <a:latin typeface="Segoe UI Light"/>
              </a:rPr>
              <a:t>os</a:t>
            </a:r>
            <a:r>
              <a:rPr lang="en-US" sz="2400" dirty="0" smtClean="0">
                <a:solidFill>
                  <a:schemeClr val="bg1"/>
                </a:solidFill>
                <a:latin typeface="Segoe UI Light"/>
              </a:rPr>
              <a:t> </a:t>
            </a:r>
            <a:r>
              <a:rPr lang="en-US" sz="2400" dirty="0" err="1" smtClean="0">
                <a:solidFill>
                  <a:schemeClr val="bg1"/>
                </a:solidFill>
                <a:latin typeface="Segoe UI Light"/>
              </a:rPr>
              <a:t>recursos</a:t>
            </a:r>
            <a:r>
              <a:rPr lang="en-US" sz="2400" dirty="0" smtClean="0">
                <a:solidFill>
                  <a:schemeClr val="bg1"/>
                </a:solidFill>
                <a:latin typeface="Segoe UI Light"/>
              </a:rPr>
              <a:t> do </a:t>
            </a:r>
            <a:r>
              <a:rPr lang="en-US" sz="2400" dirty="0">
                <a:solidFill>
                  <a:schemeClr val="bg1"/>
                </a:solidFill>
                <a:latin typeface="Segoe UI Light"/>
              </a:rPr>
              <a:t>Visual Studio </a:t>
            </a:r>
            <a:r>
              <a:rPr lang="pt-BR" sz="2400" dirty="0" smtClean="0">
                <a:solidFill>
                  <a:schemeClr val="bg1"/>
                </a:solidFill>
                <a:latin typeface="Segoe UI Light"/>
              </a:rPr>
              <a:t>disponíveis</a:t>
            </a:r>
            <a:r>
              <a:rPr lang="en-US" sz="2400" dirty="0">
                <a:solidFill>
                  <a:schemeClr val="bg1"/>
                </a:solidFill>
                <a:latin typeface="Segoe UI Light"/>
              </a:rPr>
              <a:t/>
            </a:r>
            <a:br>
              <a:rPr lang="en-US" sz="2400" dirty="0">
                <a:solidFill>
                  <a:schemeClr val="bg1"/>
                </a:solidFill>
                <a:latin typeface="Segoe UI Light"/>
              </a:rPr>
            </a:br>
            <a:endParaRPr lang="en-US" sz="2400" dirty="0">
              <a:solidFill>
                <a:schemeClr val="bg1"/>
              </a:solidFill>
              <a:latin typeface="Segoe UI Light"/>
            </a:endParaRPr>
          </a:p>
          <a:p>
            <a:r>
              <a:rPr lang="en-US" sz="2800" dirty="0" err="1" smtClean="0">
                <a:solidFill>
                  <a:schemeClr val="bg1"/>
                </a:solidFill>
                <a:latin typeface="Segoe UI Light"/>
              </a:rPr>
              <a:t>Criar</a:t>
            </a:r>
            <a:r>
              <a:rPr lang="en-US" sz="2800" dirty="0" smtClean="0">
                <a:solidFill>
                  <a:schemeClr val="bg1"/>
                </a:solidFill>
                <a:latin typeface="Segoe UI Light"/>
              </a:rPr>
              <a:t> </a:t>
            </a:r>
            <a:r>
              <a:rPr lang="en-US" sz="2800" dirty="0" err="1" smtClean="0">
                <a:solidFill>
                  <a:schemeClr val="bg1"/>
                </a:solidFill>
                <a:latin typeface="Segoe UI Light"/>
              </a:rPr>
              <a:t>aplicativos</a:t>
            </a:r>
            <a:r>
              <a:rPr lang="en-US" sz="2800" dirty="0" smtClean="0">
                <a:solidFill>
                  <a:schemeClr val="bg1"/>
                </a:solidFill>
                <a:latin typeface="Segoe UI Light"/>
              </a:rPr>
              <a:t> </a:t>
            </a:r>
            <a:r>
              <a:rPr lang="en-US" sz="2800" dirty="0" err="1" smtClean="0">
                <a:solidFill>
                  <a:schemeClr val="bg1"/>
                </a:solidFill>
                <a:latin typeface="Segoe UI Light"/>
              </a:rPr>
              <a:t>mais</a:t>
            </a:r>
            <a:r>
              <a:rPr lang="en-US" sz="2800" dirty="0" smtClean="0">
                <a:solidFill>
                  <a:schemeClr val="bg1"/>
                </a:solidFill>
                <a:latin typeface="Segoe UI Light"/>
              </a:rPr>
              <a:t> </a:t>
            </a:r>
            <a:r>
              <a:rPr lang="en-US" sz="2800" dirty="0" err="1" smtClean="0">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Mesmas</a:t>
            </a:r>
            <a:r>
              <a:rPr lang="en-US" sz="2400" dirty="0" smtClean="0">
                <a:solidFill>
                  <a:schemeClr val="bg1"/>
                </a:solidFill>
                <a:latin typeface="Segoe UI Light"/>
              </a:rPr>
              <a:t> </a:t>
            </a:r>
            <a:r>
              <a:rPr lang="en-US" sz="2400" dirty="0" err="1" smtClean="0">
                <a:solidFill>
                  <a:schemeClr val="bg1"/>
                </a:solidFill>
                <a:latin typeface="Segoe UI Light"/>
              </a:rPr>
              <a:t>práticas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Reutiliza</a:t>
            </a:r>
            <a:r>
              <a:rPr lang="en-US" sz="2400" dirty="0" smtClean="0">
                <a:solidFill>
                  <a:schemeClr val="bg1"/>
                </a:solidFill>
                <a:latin typeface="Segoe UI Light"/>
              </a:rPr>
              <a:t> </a:t>
            </a:r>
            <a:r>
              <a:rPr lang="en-US" sz="2400" dirty="0" err="1" smtClean="0">
                <a:solidFill>
                  <a:schemeClr val="bg1"/>
                </a:solidFill>
                <a:latin typeface="Segoe UI Light"/>
              </a:rPr>
              <a:t>código</a:t>
            </a:r>
            <a:r>
              <a:rPr lang="en-US" sz="2400" dirty="0" smtClean="0">
                <a:solidFill>
                  <a:schemeClr val="bg1"/>
                </a:solidFill>
                <a:latin typeface="Segoe UI Light"/>
              </a:rPr>
              <a:t> e </a:t>
            </a:r>
            <a:r>
              <a:rPr lang="en-US" sz="2400" dirty="0" err="1" smtClean="0">
                <a:solidFill>
                  <a:schemeClr val="bg1"/>
                </a:solidFill>
                <a:latin typeface="Segoe UI Light"/>
              </a:rPr>
              <a:t>binário</a:t>
            </a:r>
            <a:r>
              <a:rPr lang="en-US" sz="2400" dirty="0" smtClean="0">
                <a:solidFill>
                  <a:schemeClr val="bg1"/>
                </a:solidFill>
                <a:latin typeface="Segoe UI Light"/>
              </a:rPr>
              <a:t> de forma </a:t>
            </a:r>
            <a:r>
              <a:rPr lang="en-US" sz="2400" dirty="0" err="1" smtClean="0">
                <a:solidFill>
                  <a:schemeClr val="bg1"/>
                </a:solidFill>
                <a:latin typeface="Segoe UI Light"/>
              </a:rPr>
              <a:t>flexível</a:t>
            </a:r>
            <a:endParaRPr lang="en-US" sz="2400" dirty="0">
              <a:solidFill>
                <a:schemeClr val="bg1"/>
              </a:solidFill>
              <a:latin typeface="Segoe UI Light"/>
            </a:endParaRP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smtClean="0">
                <a:solidFill>
                  <a:schemeClr val="bg1"/>
                </a:solidFill>
                <a:latin typeface="Segoe UI Light"/>
              </a:rPr>
              <a:t>totalmente</a:t>
            </a:r>
            <a:r>
              <a:rPr lang="en-US" sz="2400" dirty="0" smtClean="0">
                <a:solidFill>
                  <a:schemeClr val="bg1"/>
                </a:solidFill>
                <a:latin typeface="Segoe UI Light"/>
              </a:rPr>
              <a:t> </a:t>
            </a:r>
            <a:r>
              <a:rPr lang="en-US" sz="2400" dirty="0" err="1" smtClean="0">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Criar</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sua</a:t>
            </a:r>
            <a:r>
              <a:rPr lang="en-US" sz="2800" dirty="0" smtClean="0">
                <a:gradFill>
                  <a:gsLst>
                    <a:gs pos="0">
                      <a:schemeClr val="bg1"/>
                    </a:gs>
                    <a:gs pos="100000">
                      <a:schemeClr val="bg1"/>
                    </a:gs>
                  </a:gsLst>
                  <a:lin ang="5400000" scaled="1"/>
                </a:gradFill>
                <a:latin typeface="Segoe UI Light"/>
                <a:ea typeface="ＭＳ Ｐゴシック" charset="0"/>
              </a:rPr>
              <a:t> UI com </a:t>
            </a:r>
            <a:r>
              <a:rPr lang="en-US" sz="2800" dirty="0">
                <a:gradFill>
                  <a:gsLst>
                    <a:gs pos="0">
                      <a:schemeClr val="bg1"/>
                    </a:gs>
                    <a:gs pos="100000">
                      <a:schemeClr val="bg1"/>
                    </a:gs>
                  </a:gsLst>
                  <a:lin ang="5400000" scaled="1"/>
                </a:gradFill>
                <a:latin typeface="Segoe UI Light"/>
                <a:ea typeface="ＭＳ Ｐゴシック" charset="0"/>
              </a:rPr>
              <a:t>d</a:t>
            </a:r>
            <a:r>
              <a:rPr lang="en-US" sz="2800" dirty="0" smtClean="0">
                <a:gradFill>
                  <a:gsLst>
                    <a:gs pos="0">
                      <a:schemeClr val="bg1"/>
                    </a:gs>
                    <a:gs pos="100000">
                      <a:schemeClr val="bg1"/>
                    </a:gs>
                  </a:gsLst>
                  <a:lin ang="5400000" scaled="1"/>
                </a:gradFill>
                <a:latin typeface="Segoe UI Light"/>
                <a:ea typeface="ＭＳ Ｐゴシック" charset="0"/>
              </a:rPr>
              <a:t>rag </a:t>
            </a:r>
            <a:r>
              <a:rPr lang="en-US" sz="2800" dirty="0">
                <a:gradFill>
                  <a:gsLst>
                    <a:gs pos="0">
                      <a:schemeClr val="bg1"/>
                    </a:gs>
                    <a:gs pos="100000">
                      <a:schemeClr val="bg1"/>
                    </a:gs>
                  </a:gsLst>
                  <a:lin ang="5400000" scaled="1"/>
                </a:gradFill>
                <a:latin typeface="Segoe UI Light"/>
                <a:ea typeface="ＭＳ Ｐゴシック" charset="0"/>
              </a:rPr>
              <a:t>and drop</a:t>
            </a: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Gerenciar</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diferentes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tamanhos</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tela</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resoluções</a:t>
            </a:r>
            <a:r>
              <a:rPr lang="en-US" sz="2800" dirty="0" smtClean="0">
                <a:gradFill>
                  <a:gsLst>
                    <a:gs pos="0">
                      <a:schemeClr val="bg1"/>
                    </a:gs>
                    <a:gs pos="100000">
                      <a:schemeClr val="bg1"/>
                    </a:gs>
                  </a:gsLst>
                  <a:lin ang="5400000" scaled="1"/>
                </a:gradFill>
                <a:latin typeface="Segoe UI Light"/>
                <a:ea typeface="ＭＳ Ｐゴシック" charset="0"/>
              </a:rPr>
              <a:t> e </a:t>
            </a:r>
            <a:r>
              <a:rPr lang="en-US" sz="2800" dirty="0" err="1" smtClean="0">
                <a:gradFill>
                  <a:gsLst>
                    <a:gs pos="0">
                      <a:schemeClr val="bg1"/>
                    </a:gs>
                    <a:gs pos="100000">
                      <a:schemeClr val="bg1"/>
                    </a:gs>
                  </a:gsLst>
                  <a:lin ang="5400000" scaled="1"/>
                </a:gradFill>
                <a:latin typeface="Segoe UI Light"/>
                <a:ea typeface="ＭＳ Ｐゴシック" charset="0"/>
              </a:rPr>
              <a:t>versões</a:t>
            </a:r>
            <a:r>
              <a:rPr lang="en-US" sz="2800" dirty="0" smtClean="0">
                <a:gradFill>
                  <a:gsLst>
                    <a:gs pos="0">
                      <a:schemeClr val="bg1"/>
                    </a:gs>
                    <a:gs pos="100000">
                      <a:schemeClr val="bg1"/>
                    </a:gs>
                  </a:gsLst>
                  <a:lin ang="5400000" scaled="1"/>
                </a:gradFill>
                <a:latin typeface="Segoe UI Light"/>
                <a:ea typeface="ＭＳ Ｐゴシック" charset="0"/>
              </a:rPr>
              <a:t> de OS</a:t>
            </a: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UI </a:t>
            </a:r>
            <a:r>
              <a:rPr lang="en-US" sz="2800" dirty="0" err="1" smtClean="0">
                <a:gradFill>
                  <a:gsLst>
                    <a:gs pos="0">
                      <a:schemeClr val="bg1"/>
                    </a:gs>
                    <a:gs pos="100000">
                      <a:schemeClr val="bg1"/>
                    </a:gs>
                  </a:gsLst>
                  <a:lin ang="5400000" scaled="1"/>
                </a:gradFill>
                <a:latin typeface="Segoe UI Light"/>
                <a:ea typeface="ＭＳ Ｐゴシック" charset="0"/>
              </a:rPr>
              <a:t>salva</a:t>
            </a:r>
            <a:r>
              <a:rPr lang="en-US" sz="2800" dirty="0" smtClean="0">
                <a:gradFill>
                  <a:gsLst>
                    <a:gs pos="0">
                      <a:schemeClr val="bg1"/>
                    </a:gs>
                    <a:gs pos="100000">
                      <a:schemeClr val="bg1"/>
                    </a:gs>
                  </a:gsLst>
                  <a:lin ang="5400000" scaled="1"/>
                </a:gradFill>
                <a:latin typeface="Segoe UI Light"/>
                <a:ea typeface="ＭＳ Ｐゴシック" charset="0"/>
              </a:rPr>
              <a:t> de forma </a:t>
            </a:r>
            <a:r>
              <a:rPr lang="en-US" sz="2800" dirty="0" err="1" smtClean="0">
                <a:gradFill>
                  <a:gsLst>
                    <a:gs pos="0">
                      <a:schemeClr val="bg1"/>
                    </a:gs>
                    <a:gs pos="100000">
                      <a:schemeClr val="bg1"/>
                    </a:gs>
                  </a:gsLst>
                  <a:lin ang="5400000" scaled="1"/>
                </a:gradFill>
                <a:latin typeface="Segoe UI Light"/>
                <a:ea typeface="ＭＳ Ｐゴシック" charset="0"/>
              </a:rPr>
              <a:t>nativa</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Android Designer </a:t>
            </a:r>
            <a:r>
              <a:rPr lang="en-US" sz="2800" dirty="0" err="1" smtClean="0">
                <a:gradFill>
                  <a:gsLst>
                    <a:gs pos="0">
                      <a:schemeClr val="bg1"/>
                    </a:gs>
                    <a:gs pos="100000">
                      <a:schemeClr val="bg1"/>
                    </a:gs>
                  </a:gsLst>
                  <a:lin ang="5400000" scaled="1"/>
                </a:gradFill>
                <a:latin typeface="Segoe UI Light"/>
                <a:ea typeface="ＭＳ Ｐゴシック" charset="0"/>
              </a:rPr>
              <a:t>disponível</a:t>
            </a:r>
            <a:r>
              <a:rPr lang="en-US" sz="2800" dirty="0" smtClean="0">
                <a:gradFill>
                  <a:gsLst>
                    <a:gs pos="0">
                      <a:schemeClr val="bg1"/>
                    </a:gs>
                    <a:gs pos="100000">
                      <a:schemeClr val="bg1"/>
                    </a:gs>
                  </a:gsLst>
                  <a:lin ang="5400000" scaled="1"/>
                </a:gradFill>
                <a:latin typeface="Segoe UI Light"/>
                <a:ea typeface="ＭＳ Ｐゴシック" charset="0"/>
              </a:rPr>
              <a:t> no      Visual Studio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iOS Designer </a:t>
            </a:r>
            <a:r>
              <a:rPr lang="en-US" sz="2800" dirty="0" err="1" smtClean="0">
                <a:gradFill>
                  <a:gsLst>
                    <a:gs pos="0">
                      <a:schemeClr val="bg1"/>
                    </a:gs>
                    <a:gs pos="100000">
                      <a:schemeClr val="bg1"/>
                    </a:gs>
                  </a:gsLst>
                  <a:lin ang="5400000" scaled="1"/>
                </a:gradFill>
                <a:latin typeface="Segoe UI Light"/>
                <a:ea typeface="ＭＳ Ｐゴシック" charset="0"/>
              </a:rPr>
              <a:t>disponível</a:t>
            </a:r>
            <a:r>
              <a:rPr lang="en-US" sz="2800" dirty="0" smtClean="0">
                <a:gradFill>
                  <a:gsLst>
                    <a:gs pos="0">
                      <a:schemeClr val="bg1"/>
                    </a:gs>
                    <a:gs pos="100000">
                      <a:schemeClr val="bg1"/>
                    </a:gs>
                  </a:gsLst>
                  <a:lin ang="5400000" scaled="1"/>
                </a:gradFill>
                <a:latin typeface="Segoe UI Light"/>
                <a:ea typeface="ＭＳ Ｐゴシック" charset="0"/>
              </a:rPr>
              <a:t> no              Visual Studio</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smtClean="0"/>
              <a:t>UI Design no       </a:t>
            </a:r>
            <a:r>
              <a:rPr lang="en-US" dirty="0"/>
              <a:t>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Depuração</a:t>
            </a:r>
            <a:r>
              <a:rPr lang="en-US" sz="2800" dirty="0" smtClean="0">
                <a:gradFill>
                  <a:gsLst>
                    <a:gs pos="0">
                      <a:schemeClr val="bg1"/>
                    </a:gs>
                    <a:gs pos="100000">
                      <a:schemeClr val="bg1"/>
                    </a:gs>
                  </a:gsLst>
                  <a:lin ang="5400000" scaled="1"/>
                </a:gradFill>
                <a:latin typeface="Segoe UI Light"/>
                <a:ea typeface="ＭＳ Ｐゴシック" charset="0"/>
              </a:rPr>
              <a:t> e testes </a:t>
            </a:r>
            <a:r>
              <a:rPr lang="en-US" sz="2800" dirty="0" err="1" smtClean="0">
                <a:gradFill>
                  <a:gsLst>
                    <a:gs pos="0">
                      <a:schemeClr val="bg1"/>
                    </a:gs>
                    <a:gs pos="100000">
                      <a:schemeClr val="bg1"/>
                    </a:gs>
                  </a:gsLst>
                  <a:lin ang="5400000" scaled="1"/>
                </a:gradFill>
                <a:latin typeface="Segoe UI Light"/>
                <a:ea typeface="ＭＳ Ｐゴシック" charset="0"/>
              </a:rPr>
              <a:t>em</a:t>
            </a:r>
            <a:r>
              <a:rPr lang="en-US" sz="2800" dirty="0" smtClean="0">
                <a:gradFill>
                  <a:gsLst>
                    <a:gs pos="0">
                      <a:schemeClr val="bg1"/>
                    </a:gs>
                    <a:gs pos="100000">
                      <a:schemeClr val="bg1"/>
                    </a:gs>
                  </a:gsLst>
                  <a:lin ang="5400000" scaled="1"/>
                </a:gradFill>
                <a:latin typeface="Segoe UI Light"/>
                <a:ea typeface="ＭＳ Ｐゴシック" charset="0"/>
              </a:rPr>
              <a:t> um </a:t>
            </a:r>
            <a:r>
              <a:rPr lang="en-US" sz="2800" dirty="0" err="1" smtClean="0">
                <a:gradFill>
                  <a:gsLst>
                    <a:gs pos="0">
                      <a:schemeClr val="bg1"/>
                    </a:gs>
                    <a:gs pos="100000">
                      <a:schemeClr val="bg1"/>
                    </a:gs>
                  </a:gsLst>
                  <a:lin ang="5400000" scaled="1"/>
                </a:gradFill>
                <a:latin typeface="Segoe UI Light"/>
                <a:ea typeface="ＭＳ Ｐゴシック" charset="0"/>
              </a:rPr>
              <a:t>ambiente</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na</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nuvem</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Cenários</a:t>
            </a:r>
            <a:r>
              <a:rPr lang="en-US" sz="2800" dirty="0" smtClean="0">
                <a:gradFill>
                  <a:gsLst>
                    <a:gs pos="0">
                      <a:schemeClr val="bg1"/>
                    </a:gs>
                    <a:gs pos="100000">
                      <a:schemeClr val="bg1"/>
                    </a:gs>
                  </a:gsLst>
                  <a:lin ang="5400000" scaled="1"/>
                </a:gradFill>
                <a:latin typeface="Segoe UI Light"/>
                <a:ea typeface="ＭＳ Ｐゴシック" charset="0"/>
              </a:rPr>
              <a:t> de testes para </a:t>
            </a:r>
            <a:r>
              <a:rPr lang="en-US" sz="2800" dirty="0" err="1" smtClean="0">
                <a:gradFill>
                  <a:gsLst>
                    <a:gs pos="0">
                      <a:schemeClr val="bg1"/>
                    </a:gs>
                    <a:gs pos="100000">
                      <a:schemeClr val="bg1"/>
                    </a:gs>
                  </a:gsLst>
                  <a:lin ang="5400000" scaled="1"/>
                </a:gradFill>
                <a:latin typeface="Segoe UI Light"/>
                <a:ea typeface="ＭＳ Ｐゴシック" charset="0"/>
              </a:rPr>
              <a:t>todos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dispositivos</a:t>
            </a:r>
            <a:r>
              <a:rPr lang="en-US" sz="2800" dirty="0" smtClean="0">
                <a:gradFill>
                  <a:gsLst>
                    <a:gs pos="0">
                      <a:schemeClr val="bg1"/>
                    </a:gs>
                    <a:gs pos="100000">
                      <a:schemeClr val="bg1"/>
                    </a:gs>
                  </a:gsLst>
                  <a:lin ang="5400000" scaled="1"/>
                </a:gradFill>
                <a:latin typeface="Segoe UI Light"/>
                <a:ea typeface="ＭＳ Ｐゴシック" charset="0"/>
              </a:rPr>
              <a:t> Android e iOS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Testes </a:t>
            </a:r>
            <a:r>
              <a:rPr lang="en-US" sz="2800" dirty="0" err="1" smtClean="0">
                <a:gradFill>
                  <a:gsLst>
                    <a:gs pos="0">
                      <a:schemeClr val="bg1"/>
                    </a:gs>
                    <a:gs pos="100000">
                      <a:schemeClr val="bg1"/>
                    </a:gs>
                  </a:gsLst>
                  <a:lin ang="5400000" scaled="1"/>
                </a:gradFill>
                <a:latin typeface="Segoe UI Light"/>
                <a:ea typeface="ＭＳ Ｐゴシック" charset="0"/>
              </a:rPr>
              <a:t>unitários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Monitoramento</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desempenho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Resultado</a:t>
            </a:r>
            <a:r>
              <a:rPr lang="en-US" sz="2800" dirty="0" smtClean="0">
                <a:gradFill>
                  <a:gsLst>
                    <a:gs pos="0">
                      <a:schemeClr val="bg1"/>
                    </a:gs>
                    <a:gs pos="100000">
                      <a:schemeClr val="bg1"/>
                    </a:gs>
                  </a:gsLst>
                  <a:lin ang="5400000" scaled="1"/>
                </a:gradFill>
                <a:latin typeface="Segoe UI Light"/>
                <a:ea typeface="ＭＳ Ｐゴシック" charset="0"/>
              </a:rPr>
              <a:t> dos testes </a:t>
            </a:r>
            <a:r>
              <a:rPr lang="en-US" sz="2800" dirty="0" err="1" smtClean="0">
                <a:gradFill>
                  <a:gsLst>
                    <a:gs pos="0">
                      <a:schemeClr val="bg1"/>
                    </a:gs>
                    <a:gs pos="100000">
                      <a:schemeClr val="bg1"/>
                    </a:gs>
                  </a:gsLst>
                  <a:lin ang="5400000" scaled="1"/>
                </a:gradFill>
                <a:latin typeface="Segoe UI Light"/>
                <a:ea typeface="ＭＳ Ｐゴシック" charset="0"/>
              </a:rPr>
              <a:t>visuais</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Xamarin</a:t>
            </a:r>
            <a:r>
              <a:rPr lang="en-US" dirty="0"/>
              <a:t> </a:t>
            </a:r>
            <a:r>
              <a:rPr lang="en-US" dirty="0" smtClean="0"/>
              <a:t>Test </a:t>
            </a:r>
            <a:r>
              <a:rPr lang="en-US" dirty="0"/>
              <a:t>C</a:t>
            </a:r>
            <a:r>
              <a:rPr lang="en-US" dirty="0" smtClean="0"/>
              <a:t>loud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8325</TotalTime>
  <Words>867</Words>
  <Application>Microsoft Macintosh PowerPoint</Application>
  <PresentationFormat>Custom</PresentationFormat>
  <Paragraphs>112</Paragraphs>
  <Slides>13</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Arial</vt:lpstr>
      <vt:lpstr>Consolas</vt:lpstr>
      <vt:lpstr>ＭＳ Ｐゴシック</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Aplicativos com Xamarin </vt:lpstr>
      <vt:lpstr>PowerPoint Presentation</vt:lpstr>
      <vt:lpstr>As plataformas mais relevantes</vt:lpstr>
      <vt:lpstr>PowerPoint Presentation</vt:lpstr>
      <vt:lpstr>Tudo o que você pode fazer com Objective-C e Java  pode ser feito com C#</vt:lpstr>
      <vt:lpstr>A visão “.NET e dispositivos”</vt:lpstr>
      <vt:lpstr>O que é Xamarin?</vt:lpstr>
      <vt:lpstr>PowerPoint Presentation</vt:lpstr>
      <vt:lpstr>PowerPoint Presentation</vt:lpstr>
      <vt:lpstr>Compilação nativa, desempenho nativo</vt:lpstr>
      <vt:lpstr>Mais reutilização de código </vt:lpstr>
      <vt:lpstr>Xamarin Demo</vt:lpstr>
      <vt:lpstr>Obrigado!</vt:lpstr>
    </vt:vector>
  </TitlesOfParts>
  <Manager>Ron Sasaki</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Microsoft Office User</cp:lastModifiedBy>
  <cp:revision>346</cp:revision>
  <cp:lastPrinted>2013-11-05T18:55:20Z</cp:lastPrinted>
  <dcterms:created xsi:type="dcterms:W3CDTF">2013-10-25T18:45:52Z</dcterms:created>
  <dcterms:modified xsi:type="dcterms:W3CDTF">2017-03-23T23:40:56Z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